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D320B-4969-41EE-B078-0D320744B061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73C80-858E-4A0D-90A6-3032D8702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42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DD06B-0EE8-4144-8D7C-1815D8C332F4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E1A76-9AFF-410E-AABE-52B87D5A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36D013-7FCB-4704-A132-B08351B177AB}" type="slidenum">
              <a:rPr lang="ja-JP" altLang="en-US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4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0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0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6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9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2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0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7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92769-134F-42B4-83EC-8006937B90B0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4834-C525-440C-8F13-94650DA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Additional Material for </a:t>
            </a:r>
            <a:r>
              <a:rPr lang="en-US" dirty="0" smtClean="0">
                <a:solidFill>
                  <a:srgbClr val="0000FF"/>
                </a:solidFill>
              </a:rPr>
              <a:t>Project Development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CS </a:t>
            </a:r>
            <a:r>
              <a:rPr lang="en-US" sz="3600" dirty="0" smtClean="0">
                <a:solidFill>
                  <a:srgbClr val="C00000"/>
                </a:solidFill>
              </a:rPr>
              <a:t>420/620 HCI </a:t>
            </a:r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Fall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/>
              <a:t>+ [</a:t>
            </a:r>
            <a:r>
              <a:rPr lang="en-US" b="0" dirty="0"/>
              <a:t>H</a:t>
            </a:r>
            <a:r>
              <a:rPr lang="en-US" b="0" dirty="0" smtClean="0"/>
              <a:t>eim 2007] </a:t>
            </a:r>
            <a:br>
              <a:rPr lang="en-US" b="0" dirty="0" smtClean="0"/>
            </a:br>
            <a:r>
              <a:rPr lang="en-US" b="0" dirty="0" smtClean="0"/>
              <a:t>SE Development </a:t>
            </a:r>
            <a:r>
              <a:rPr lang="en-US" b="0" dirty="0" smtClean="0"/>
              <a:t>Process: Waterfall Model</a:t>
            </a:r>
            <a:endParaRPr lang="en-US" sz="2700" b="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29718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Traditional SE model (</a:t>
            </a:r>
            <a:r>
              <a:rPr lang="en-US" sz="2400" i="1" dirty="0" smtClean="0">
                <a:solidFill>
                  <a:srgbClr val="0000FF"/>
                </a:solidFill>
              </a:rPr>
              <a:t>waterfall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Emphasis is on systematic, step-wise development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Applicable when requirements are well-known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Does not cope well with changes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defRPr/>
            </a:pP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6868" name="Picture 6" descr="006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5638800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31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/>
              <a:t>+</a:t>
            </a:r>
            <a:r>
              <a:rPr lang="en-US" dirty="0" smtClean="0"/>
              <a:t> </a:t>
            </a:r>
            <a:r>
              <a:rPr lang="en-US" b="0" dirty="0" smtClean="0"/>
              <a:t>[</a:t>
            </a:r>
            <a:r>
              <a:rPr lang="en-US" b="0" dirty="0" err="1" smtClean="0"/>
              <a:t>Preece</a:t>
            </a:r>
            <a:r>
              <a:rPr lang="en-US" b="0" dirty="0" smtClean="0"/>
              <a:t> </a:t>
            </a:r>
            <a:r>
              <a:rPr lang="en-US" b="0" i="1" dirty="0" smtClean="0"/>
              <a:t>et al</a:t>
            </a:r>
            <a:r>
              <a:rPr lang="en-US" b="0" dirty="0" smtClean="0"/>
              <a:t>,2007]</a:t>
            </a:r>
            <a:br>
              <a:rPr lang="en-US" b="0" dirty="0" smtClean="0"/>
            </a:br>
            <a:r>
              <a:rPr lang="en-US" b="0" dirty="0" smtClean="0"/>
              <a:t>HCI Development </a:t>
            </a:r>
            <a:r>
              <a:rPr lang="en-US" b="0" dirty="0" smtClean="0"/>
              <a:t>Process: Basic </a:t>
            </a:r>
            <a:r>
              <a:rPr lang="en-US" b="0" dirty="0" smtClean="0"/>
              <a:t>Model</a:t>
            </a:r>
            <a:endParaRPr lang="en-US" sz="2700" b="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76400"/>
            <a:ext cx="8153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Typical HCI model. Note that emphasis is on iteration, evaluation, and alternative versions.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defRPr/>
            </a:pP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7892" name="Picture 8" descr="0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55900"/>
            <a:ext cx="67818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4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8305800" cy="1143000"/>
          </a:xfrm>
        </p:spPr>
        <p:txBody>
          <a:bodyPr/>
          <a:lstStyle/>
          <a:p>
            <a:r>
              <a:rPr lang="en-US" altLang="en-US" sz="3200" b="0" dirty="0" smtClean="0"/>
              <a:t>+ [Heim 2007]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altLang="en-US" sz="2800" b="0" dirty="0" smtClean="0"/>
              <a:t>HCI </a:t>
            </a:r>
            <a:r>
              <a:rPr lang="en-US" altLang="en-US" sz="3200" b="0" dirty="0" smtClean="0"/>
              <a:t>DUE</a:t>
            </a:r>
            <a:r>
              <a:rPr lang="en-US" altLang="en-US" sz="3200" b="0" dirty="0" smtClean="0"/>
              <a:t>: Discount Usability Engineering</a:t>
            </a:r>
            <a:endParaRPr lang="en-US" altLang="en-US" sz="3200" b="0" i="1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1905000"/>
          </a:xfrm>
        </p:spPr>
        <p:txBody>
          <a:bodyPr/>
          <a:lstStyle/>
          <a:p>
            <a:r>
              <a:rPr lang="en-US" altLang="en-US" sz="2400" smtClean="0"/>
              <a:t>Nielsen suggested that the number of problems </a:t>
            </a:r>
            <a:r>
              <a:rPr lang="en-US" altLang="en-US" sz="2400" i="1" smtClean="0">
                <a:solidFill>
                  <a:srgbClr val="0000FF"/>
                </a:solidFill>
              </a:rPr>
              <a:t>P</a:t>
            </a:r>
            <a:r>
              <a:rPr lang="en-US" altLang="en-US" sz="2400" smtClean="0"/>
              <a:t> that could be identified from a usability test with </a:t>
            </a:r>
            <a:r>
              <a:rPr lang="en-US" altLang="en-US" sz="2400" i="1" smtClean="0">
                <a:solidFill>
                  <a:srgbClr val="0000FF"/>
                </a:solidFill>
              </a:rPr>
              <a:t>n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users can be calculated according to the following equation:</a:t>
            </a:r>
          </a:p>
        </p:txBody>
      </p:sp>
      <p:pic>
        <p:nvPicPr>
          <p:cNvPr id="38916" name="Picture 4" descr="Figure3-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048000"/>
            <a:ext cx="3962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3048000"/>
            <a:ext cx="3581400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8" charset="-128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FF"/>
                </a:solidFill>
              </a:rPr>
              <a:t>P = N </a:t>
            </a:r>
            <a:r>
              <a:rPr lang="en-US" altLang="en-US" sz="2800">
                <a:solidFill>
                  <a:srgbClr val="0000FF"/>
                </a:solidFill>
              </a:rPr>
              <a:t>[1-(1-</a:t>
            </a:r>
            <a:r>
              <a:rPr lang="en-US" altLang="en-US" sz="2800" i="1">
                <a:solidFill>
                  <a:srgbClr val="0000FF"/>
                </a:solidFill>
              </a:rPr>
              <a:t>L</a:t>
            </a:r>
            <a:r>
              <a:rPr lang="en-US" altLang="en-US" sz="2800">
                <a:solidFill>
                  <a:srgbClr val="0000FF"/>
                </a:solidFill>
              </a:rPr>
              <a:t>)</a:t>
            </a:r>
            <a:r>
              <a:rPr lang="en-US" altLang="en-US" sz="2800" i="1" baseline="30000">
                <a:solidFill>
                  <a:srgbClr val="0000FF"/>
                </a:solidFill>
              </a:rPr>
              <a:t>n</a:t>
            </a:r>
            <a:r>
              <a:rPr lang="en-US" altLang="en-US" sz="2800">
                <a:solidFill>
                  <a:srgbClr val="0000FF"/>
                </a:solidFill>
              </a:rPr>
              <a:t>]</a:t>
            </a:r>
          </a:p>
          <a:p>
            <a:pPr eaLnBrk="1" hangingPunct="1"/>
            <a:endParaRPr lang="en-US" altLang="en-US">
              <a:solidFill>
                <a:srgbClr val="003300"/>
              </a:solidFill>
            </a:endParaRPr>
          </a:p>
          <a:p>
            <a:pPr eaLnBrk="1" hangingPunct="1"/>
            <a:r>
              <a:rPr lang="en-US" altLang="en-US">
                <a:solidFill>
                  <a:srgbClr val="003300"/>
                </a:solidFill>
              </a:rPr>
              <a:t>where:</a:t>
            </a:r>
          </a:p>
          <a:p>
            <a:pPr eaLnBrk="1" hangingPunct="1"/>
            <a:endParaRPr lang="en-US" altLang="en-US">
              <a:solidFill>
                <a:srgbClr val="003300"/>
              </a:solidFill>
            </a:endParaRPr>
          </a:p>
          <a:p>
            <a:pPr eaLnBrk="1" hangingPunct="1"/>
            <a:r>
              <a:rPr lang="en-US" altLang="en-US" i="1">
                <a:solidFill>
                  <a:srgbClr val="0000FF"/>
                </a:solidFill>
              </a:rPr>
              <a:t>N</a:t>
            </a:r>
            <a:r>
              <a:rPr lang="en-US" altLang="en-US" i="1">
                <a:solidFill>
                  <a:srgbClr val="003300"/>
                </a:solidFill>
              </a:rPr>
              <a:t> </a:t>
            </a:r>
            <a:r>
              <a:rPr lang="en-US" altLang="en-US">
                <a:solidFill>
                  <a:srgbClr val="003300"/>
                </a:solidFill>
              </a:rPr>
              <a:t> = total number of usability problems in a design</a:t>
            </a:r>
          </a:p>
          <a:p>
            <a:pPr eaLnBrk="1" hangingPunct="1"/>
            <a:r>
              <a:rPr lang="en-US" altLang="en-US" i="1">
                <a:solidFill>
                  <a:srgbClr val="0000FF"/>
                </a:solidFill>
              </a:rPr>
              <a:t>L</a:t>
            </a:r>
            <a:r>
              <a:rPr lang="en-US" altLang="en-US" i="1">
                <a:solidFill>
                  <a:srgbClr val="003300"/>
                </a:solidFill>
              </a:rPr>
              <a:t> </a:t>
            </a:r>
            <a:r>
              <a:rPr lang="en-US" altLang="en-US">
                <a:solidFill>
                  <a:srgbClr val="003300"/>
                </a:solidFill>
              </a:rPr>
              <a:t> = proportion of usability problems discovered with a single participant (</a:t>
            </a:r>
            <a:r>
              <a:rPr lang="en-US" altLang="en-US">
                <a:solidFill>
                  <a:srgbClr val="0000FF"/>
                </a:solidFill>
              </a:rPr>
              <a:t>31%</a:t>
            </a:r>
            <a:r>
              <a:rPr lang="en-US" altLang="en-US">
                <a:solidFill>
                  <a:srgbClr val="003300"/>
                </a:solidFill>
              </a:rPr>
              <a:t>)</a:t>
            </a:r>
          </a:p>
          <a:p>
            <a:pPr eaLnBrk="1" hangingPunct="1"/>
            <a:r>
              <a:rPr lang="en-US" altLang="en-US" i="1">
                <a:solidFill>
                  <a:srgbClr val="0000FF"/>
                </a:solidFill>
              </a:rPr>
              <a:t>n</a:t>
            </a: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>
                <a:solidFill>
                  <a:srgbClr val="003300"/>
                </a:solidFill>
              </a:rPr>
              <a:t>= number of users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3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/>
              <a:t>+ [Heim 2007]</a:t>
            </a:r>
            <a:br>
              <a:rPr lang="en-US" b="0" dirty="0" smtClean="0"/>
            </a:br>
            <a:r>
              <a:rPr lang="en-US" b="0" dirty="0" smtClean="0"/>
              <a:t>HCI Development </a:t>
            </a:r>
            <a:r>
              <a:rPr lang="en-US" b="0" dirty="0" smtClean="0"/>
              <a:t>Process: DDE Framework</a:t>
            </a:r>
            <a:endParaRPr lang="en-US" sz="2700" b="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763587" y="2035175"/>
            <a:ext cx="8123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DDE</a:t>
            </a:r>
            <a:r>
              <a:rPr lang="en-US" sz="2400" dirty="0" smtClean="0"/>
              <a:t> (Discovery, Design, Evaluation) Framework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defRPr/>
            </a:pPr>
            <a:endParaRPr lang="en-US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940" name="Picture 6" descr="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2317750"/>
            <a:ext cx="7570787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1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0" smtClean="0">
                <a:ea typeface="MS PGothic" pitchFamily="34" charset="-128"/>
              </a:rPr>
              <a:t>Additional references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marL="533400" indent="-533400">
              <a:buFontTx/>
              <a:buNone/>
              <a:defRPr/>
            </a:pPr>
            <a:r>
              <a:rPr lang="en-US" sz="2800" dirty="0" smtClean="0">
                <a:ea typeface="ＭＳ Ｐゴシック" pitchFamily="34" charset="-128"/>
              </a:rPr>
              <a:t>-	</a:t>
            </a:r>
            <a:r>
              <a:rPr lang="en-US" sz="2000" dirty="0" smtClean="0"/>
              <a:t>Heim, S., </a:t>
            </a:r>
            <a:r>
              <a:rPr lang="en-US" sz="2000" i="1" dirty="0" smtClean="0">
                <a:solidFill>
                  <a:srgbClr val="C00000"/>
                </a:solidFill>
              </a:rPr>
              <a:t>The Resonant Interface: HCI Foundations for Interaction Design</a:t>
            </a:r>
            <a:r>
              <a:rPr lang="en-US" sz="2000" dirty="0" smtClean="0"/>
              <a:t>, Addison-Wesley, 2007. </a:t>
            </a:r>
          </a:p>
          <a:p>
            <a:pPr marL="533400" indent="-533400">
              <a:buFontTx/>
              <a:buNone/>
              <a:defRPr/>
            </a:pPr>
            <a:r>
              <a:rPr lang="en-US" sz="2800" dirty="0" smtClean="0"/>
              <a:t>-</a:t>
            </a:r>
            <a:r>
              <a:rPr lang="en-US" sz="2000" dirty="0" smtClean="0"/>
              <a:t>	Jennifer </a:t>
            </a:r>
            <a:r>
              <a:rPr lang="en-US" sz="2000" dirty="0" err="1" smtClean="0"/>
              <a:t>Preece</a:t>
            </a:r>
            <a:r>
              <a:rPr lang="en-US" sz="2000" dirty="0" smtClean="0"/>
              <a:t>, Yvonne Rogers, and Helen Sharp, </a:t>
            </a:r>
            <a:r>
              <a:rPr lang="en-US" sz="2000" i="1" dirty="0" smtClean="0">
                <a:solidFill>
                  <a:srgbClr val="C00000"/>
                </a:solidFill>
              </a:rPr>
              <a:t>Interaction Design: Beyond Human-Computer Interaction, </a:t>
            </a:r>
            <a:r>
              <a:rPr lang="en-US" sz="2000" dirty="0" smtClean="0"/>
              <a:t>Wiley &amp; Sons, 2007. </a:t>
            </a:r>
            <a:r>
              <a:rPr lang="en-US" altLang="ja-JP" sz="2000" dirty="0" smtClean="0">
                <a:ea typeface="ＭＳ Ｐゴシック" pitchFamily="34" charset="-128"/>
              </a:rPr>
              <a:t> </a:t>
            </a:r>
          </a:p>
          <a:p>
            <a:pPr marL="533400" indent="-533400">
              <a:buFontTx/>
              <a:buNone/>
              <a:defRPr/>
            </a:pPr>
            <a:endParaRPr lang="en-US" altLang="ja-JP" sz="2000" dirty="0" smtClean="0">
              <a:ea typeface="ＭＳ Ｐゴシック" pitchFamily="34" charset="-128"/>
            </a:endParaRPr>
          </a:p>
          <a:p>
            <a:pPr marL="0" indent="0">
              <a:buFont typeface="Times" pitchFamily="18" charset="0"/>
              <a:buNone/>
              <a:defRPr/>
            </a:pPr>
            <a:endParaRPr lang="en-US" altLang="ja-JP" sz="24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993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152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Times</vt:lpstr>
      <vt:lpstr>Wingdings</vt:lpstr>
      <vt:lpstr>Wingdings 2</vt:lpstr>
      <vt:lpstr>ヒラギノ角ゴ Pro W3</vt:lpstr>
      <vt:lpstr>Office Theme</vt:lpstr>
      <vt:lpstr>Additional Material for Project Development </vt:lpstr>
      <vt:lpstr>+ [Heim 2007]  SE Development Process: Waterfall Model</vt:lpstr>
      <vt:lpstr>+ [Preece et al,2007] HCI Development Process: Basic Model</vt:lpstr>
      <vt:lpstr>+ [Heim 2007]  HCI DUE: Discount Usability Engineering</vt:lpstr>
      <vt:lpstr>+ [Heim 2007] HCI Development Process: DDE Framework</vt:lpstr>
      <vt:lpstr>Additional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Material for Chapter 3</dc:title>
  <dc:creator>Sergiu-mihai Dascalu</dc:creator>
  <cp:lastModifiedBy>Sergiu-mihai Dascalu</cp:lastModifiedBy>
  <cp:revision>4</cp:revision>
  <dcterms:created xsi:type="dcterms:W3CDTF">2015-09-15T21:08:14Z</dcterms:created>
  <dcterms:modified xsi:type="dcterms:W3CDTF">2019-10-21T18:46:08Z</dcterms:modified>
</cp:coreProperties>
</file>